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192AF532-AC13-4749-ADCB-EDA192CCEAA5}" type="datetimeFigureOut">
              <a:rPr lang="el-GR" smtClean="0"/>
              <a:t>06/05/25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950F99A-5F1B-488A-B36B-EF6B00F78ABB}"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113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192AF532-AC13-4749-ADCB-EDA192CCEAA5}" type="datetimeFigureOut">
              <a:rPr lang="el-GR" smtClean="0"/>
              <a:t>06/05/25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950F99A-5F1B-488A-B36B-EF6B00F78ABB}" type="slidenum">
              <a:rPr lang="el-GR" smtClean="0"/>
              <a:t>‹#›</a:t>
            </a:fld>
            <a:endParaRPr lang="el-GR"/>
          </a:p>
        </p:txBody>
      </p:sp>
    </p:spTree>
    <p:extLst>
      <p:ext uri="{BB962C8B-B14F-4D97-AF65-F5344CB8AC3E}">
        <p14:creationId xmlns:p14="http://schemas.microsoft.com/office/powerpoint/2010/main" val="3844363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192AF532-AC13-4749-ADCB-EDA192CCEAA5}" type="datetimeFigureOut">
              <a:rPr lang="el-GR" smtClean="0"/>
              <a:t>06/05/25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950F99A-5F1B-488A-B36B-EF6B00F78ABB}" type="slidenum">
              <a:rPr lang="el-GR" smtClean="0"/>
              <a:t>‹#›</a:t>
            </a:fld>
            <a:endParaRPr lang="el-GR"/>
          </a:p>
        </p:txBody>
      </p:sp>
    </p:spTree>
    <p:extLst>
      <p:ext uri="{BB962C8B-B14F-4D97-AF65-F5344CB8AC3E}">
        <p14:creationId xmlns:p14="http://schemas.microsoft.com/office/powerpoint/2010/main" val="2464736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192AF532-AC13-4749-ADCB-EDA192CCEAA5}" type="datetimeFigureOut">
              <a:rPr lang="el-GR" smtClean="0"/>
              <a:t>06/05/25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950F99A-5F1B-488A-B36B-EF6B00F78ABB}" type="slidenum">
              <a:rPr lang="el-GR" smtClean="0"/>
              <a:t>‹#›</a:t>
            </a:fld>
            <a:endParaRPr lang="el-GR"/>
          </a:p>
        </p:txBody>
      </p:sp>
    </p:spTree>
    <p:extLst>
      <p:ext uri="{BB962C8B-B14F-4D97-AF65-F5344CB8AC3E}">
        <p14:creationId xmlns:p14="http://schemas.microsoft.com/office/powerpoint/2010/main" val="3011116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192AF532-AC13-4749-ADCB-EDA192CCEAA5}" type="datetimeFigureOut">
              <a:rPr lang="el-GR" smtClean="0"/>
              <a:t>06/05/25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950F99A-5F1B-488A-B36B-EF6B00F78ABB}"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0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192AF532-AC13-4749-ADCB-EDA192CCEAA5}" type="datetimeFigureOut">
              <a:rPr lang="el-GR" smtClean="0"/>
              <a:t>06/05/25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950F99A-5F1B-488A-B36B-EF6B00F78ABB}" type="slidenum">
              <a:rPr lang="el-GR" smtClean="0"/>
              <a:t>‹#›</a:t>
            </a:fld>
            <a:endParaRPr lang="el-GR"/>
          </a:p>
        </p:txBody>
      </p:sp>
    </p:spTree>
    <p:extLst>
      <p:ext uri="{BB962C8B-B14F-4D97-AF65-F5344CB8AC3E}">
        <p14:creationId xmlns:p14="http://schemas.microsoft.com/office/powerpoint/2010/main" val="4044354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097280" y="2582334"/>
            <a:ext cx="4937760" cy="3378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217920" y="2582334"/>
            <a:ext cx="4937760" cy="3378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192AF532-AC13-4749-ADCB-EDA192CCEAA5}" type="datetimeFigureOut">
              <a:rPr lang="el-GR" smtClean="0"/>
              <a:t>06/05/25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950F99A-5F1B-488A-B36B-EF6B00F78ABB}" type="slidenum">
              <a:rPr lang="el-GR" smtClean="0"/>
              <a:t>‹#›</a:t>
            </a:fld>
            <a:endParaRPr lang="el-GR"/>
          </a:p>
        </p:txBody>
      </p:sp>
    </p:spTree>
    <p:extLst>
      <p:ext uri="{BB962C8B-B14F-4D97-AF65-F5344CB8AC3E}">
        <p14:creationId xmlns:p14="http://schemas.microsoft.com/office/powerpoint/2010/main" val="618759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192AF532-AC13-4749-ADCB-EDA192CCEAA5}" type="datetimeFigureOut">
              <a:rPr lang="el-GR" smtClean="0"/>
              <a:t>06/05/25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950F99A-5F1B-488A-B36B-EF6B00F78ABB}" type="slidenum">
              <a:rPr lang="el-GR" smtClean="0"/>
              <a:t>‹#›</a:t>
            </a:fld>
            <a:endParaRPr lang="el-GR"/>
          </a:p>
        </p:txBody>
      </p:sp>
    </p:spTree>
    <p:extLst>
      <p:ext uri="{BB962C8B-B14F-4D97-AF65-F5344CB8AC3E}">
        <p14:creationId xmlns:p14="http://schemas.microsoft.com/office/powerpoint/2010/main" val="2423123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2AF532-AC13-4749-ADCB-EDA192CCEAA5}" type="datetimeFigureOut">
              <a:rPr lang="el-GR" smtClean="0"/>
              <a:t>06/05/25</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a:p>
        </p:txBody>
      </p:sp>
      <p:sp>
        <p:nvSpPr>
          <p:cNvPr id="9" name="Slide Number Placeholder 8"/>
          <p:cNvSpPr>
            <a:spLocks noGrp="1"/>
          </p:cNvSpPr>
          <p:nvPr>
            <p:ph type="sldNum" sz="quarter" idx="12"/>
          </p:nvPr>
        </p:nvSpPr>
        <p:spPr/>
        <p:txBody>
          <a:bodyPr/>
          <a:lstStyle/>
          <a:p>
            <a:fld id="{6950F99A-5F1B-488A-B36B-EF6B00F78ABB}" type="slidenum">
              <a:rPr lang="el-GR" smtClean="0"/>
              <a:t>‹#›</a:t>
            </a:fld>
            <a:endParaRPr lang="el-GR"/>
          </a:p>
        </p:txBody>
      </p:sp>
    </p:spTree>
    <p:extLst>
      <p:ext uri="{BB962C8B-B14F-4D97-AF65-F5344CB8AC3E}">
        <p14:creationId xmlns:p14="http://schemas.microsoft.com/office/powerpoint/2010/main" val="249474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l-GR" smtClean="0"/>
              <a:t>Στυλ κύριου τίτλου</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92AF532-AC13-4749-ADCB-EDA192CCEAA5}" type="datetimeFigureOut">
              <a:rPr lang="el-GR" smtClean="0"/>
              <a:t>06/05/25</a:t>
            </a:fld>
            <a:endParaRPr lang="el-G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950F99A-5F1B-488A-B36B-EF6B00F78ABB}" type="slidenum">
              <a:rPr lang="el-GR" smtClean="0"/>
              <a:t>‹#›</a:t>
            </a:fld>
            <a:endParaRPr lang="el-GR"/>
          </a:p>
        </p:txBody>
      </p:sp>
    </p:spTree>
    <p:extLst>
      <p:ext uri="{BB962C8B-B14F-4D97-AF65-F5344CB8AC3E}">
        <p14:creationId xmlns:p14="http://schemas.microsoft.com/office/powerpoint/2010/main" val="386205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192AF532-AC13-4749-ADCB-EDA192CCEAA5}" type="datetimeFigureOut">
              <a:rPr lang="el-GR" smtClean="0"/>
              <a:t>06/05/25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950F99A-5F1B-488A-B36B-EF6B00F78ABB}" type="slidenum">
              <a:rPr lang="el-GR" smtClean="0"/>
              <a:t>‹#›</a:t>
            </a:fld>
            <a:endParaRPr lang="el-GR"/>
          </a:p>
        </p:txBody>
      </p:sp>
    </p:spTree>
    <p:extLst>
      <p:ext uri="{BB962C8B-B14F-4D97-AF65-F5344CB8AC3E}">
        <p14:creationId xmlns:p14="http://schemas.microsoft.com/office/powerpoint/2010/main" val="3000049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92AF532-AC13-4749-ADCB-EDA192CCEAA5}" type="datetimeFigureOut">
              <a:rPr lang="el-GR" smtClean="0"/>
              <a:t>06/05/25</a:t>
            </a:fld>
            <a:endParaRPr lang="el-G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950F99A-5F1B-488A-B36B-EF6B00F78ABB}" type="slidenum">
              <a:rPr lang="el-GR" smtClean="0"/>
              <a:t>‹#›</a:t>
            </a:fld>
            <a:endParaRPr lang="el-G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723212"/>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ctrTitle"/>
          </p:nvPr>
        </p:nvSpPr>
        <p:spPr>
          <a:xfrm>
            <a:off x="1524000" y="1122363"/>
            <a:ext cx="9144000" cy="945334"/>
          </a:xfrm>
        </p:spPr>
        <p:txBody>
          <a:bodyPr>
            <a:normAutofit fontScale="90000"/>
          </a:bodyPr>
          <a:lstStyle/>
          <a:p>
            <a:pPr algn="ctr"/>
            <a:r>
              <a:rPr lang="el-GR" b="1" dirty="0">
                <a:solidFill>
                  <a:srgbClr val="FF0000"/>
                </a:solidFill>
              </a:rPr>
              <a:t>Ανανεώσιμες πηγές </a:t>
            </a:r>
            <a:r>
              <a:rPr lang="el-GR" b="1" dirty="0" smtClean="0">
                <a:solidFill>
                  <a:srgbClr val="FF0000"/>
                </a:solidFill>
              </a:rPr>
              <a:t>ενέργειας</a:t>
            </a:r>
            <a:endParaRPr lang="el-GR" dirty="0">
              <a:solidFill>
                <a:srgbClr val="FF0000"/>
              </a:solidFill>
            </a:endParaRPr>
          </a:p>
        </p:txBody>
      </p:sp>
      <p:pic>
        <p:nvPicPr>
          <p:cNvPr id="6146" name="Picture 2" descr="Τομέας ανεμογεννητριών ηλιακών πάνελ σε φόντο ουρανού ηλιοβασιλέματος. Ανεμόμυλος, αιολικός και φωτοβολταϊκός σταθμός ηλεκτροπαραγωγής. Έννοια τεχνολογίας πράσινης ενέργειας στοκ φωτογραφί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022" y="2067697"/>
            <a:ext cx="10437340" cy="348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481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Ηλιακά πάνελ με ανεμογεννήτριες στο φόντο του ουρανού ηλιοβασιλέματος. Φωτοβολταϊκά, εναλλακτική πηγή ηλεκτρικής ενέργειας. έννοια βιώσιμων πόρων στοκ φωτογραφί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58465" y="897924"/>
            <a:ext cx="4810897" cy="4242487"/>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κειμένου 5"/>
          <p:cNvSpPr>
            <a:spLocks noGrp="1"/>
          </p:cNvSpPr>
          <p:nvPr>
            <p:ph type="body" sz="half" idx="2"/>
          </p:nvPr>
        </p:nvSpPr>
        <p:spPr>
          <a:xfrm>
            <a:off x="457200" y="469557"/>
            <a:ext cx="3200400" cy="5835647"/>
          </a:xfrm>
        </p:spPr>
        <p:txBody>
          <a:bodyPr>
            <a:normAutofit/>
          </a:bodyPr>
          <a:lstStyle/>
          <a:p>
            <a:r>
              <a:rPr lang="el-GR" sz="1800" b="1" dirty="0"/>
              <a:t>Οι κύριες μορφές των ανανεώσιμων πηγών ενέργειας είναι:</a:t>
            </a:r>
          </a:p>
          <a:p>
            <a:r>
              <a:rPr lang="el-GR" sz="2000" b="1" dirty="0">
                <a:solidFill>
                  <a:schemeClr val="accent1"/>
                </a:solidFill>
              </a:rPr>
              <a:t>1. Ηλιακή ενέργεια</a:t>
            </a:r>
          </a:p>
          <a:p>
            <a:r>
              <a:rPr lang="el-GR" sz="1800" dirty="0"/>
              <a:t>Η οικονομικότητα της χρήσης ηλιακών συστημάτων για την υποκατάσταση ηλεκτρικής ενέργειας είναι αναμφισβήτητη. Η ηλιακή ενέργεια αξιοποιείται με τεχνολογίες που εκμεταλλεύονται και τη θερμότητα και τα ηλεκτρομαγνητικά κύματα του ήλιου. Οι τεχνολογίες που χρησιμοποιούνται για την εκμετάλλευση της ηλιακής ενέργειας είναι:</a:t>
            </a:r>
          </a:p>
          <a:p>
            <a:endParaRPr lang="el-GR" dirty="0"/>
          </a:p>
        </p:txBody>
      </p:sp>
    </p:spTree>
    <p:extLst>
      <p:ext uri="{BB962C8B-B14F-4D97-AF65-F5344CB8AC3E}">
        <p14:creationId xmlns:p14="http://schemas.microsoft.com/office/powerpoint/2010/main" val="6696801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Εικόνα 9-1 Αξιοποίηση αιολικής ενέργειας"/>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800600" y="1588680"/>
            <a:ext cx="6492875" cy="3544115"/>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κειμένου 3"/>
          <p:cNvSpPr>
            <a:spLocks noGrp="1"/>
          </p:cNvSpPr>
          <p:nvPr>
            <p:ph type="body" sz="half" idx="2"/>
          </p:nvPr>
        </p:nvSpPr>
        <p:spPr>
          <a:xfrm>
            <a:off x="498389" y="535459"/>
            <a:ext cx="3200400" cy="5967453"/>
          </a:xfrm>
        </p:spPr>
        <p:txBody>
          <a:bodyPr>
            <a:normAutofit/>
          </a:bodyPr>
          <a:lstStyle/>
          <a:p>
            <a:r>
              <a:rPr lang="el-GR" sz="2000" b="1" dirty="0">
                <a:solidFill>
                  <a:schemeClr val="accent1"/>
                </a:solidFill>
              </a:rPr>
              <a:t>2. Αιολική ενέργεια</a:t>
            </a:r>
          </a:p>
          <a:p>
            <a:r>
              <a:rPr lang="el-GR" sz="1800" dirty="0"/>
              <a:t>Είναι η κινητική ενέργεια που παράγεται από τη δύναμη του ανέμου και μετατρέπεται σε μηχανική ή ηλεκτρική ενέργεια. Η χώρα μας βρίσκεται στην εύκρατη ζώνη, όπου επικρατεί άριστη </a:t>
            </a:r>
            <a:r>
              <a:rPr lang="el-GR" sz="1800" dirty="0" err="1"/>
              <a:t>ανεμολογική</a:t>
            </a:r>
            <a:r>
              <a:rPr lang="el-GR" sz="1800" dirty="0"/>
              <a:t> κατάσταση, ενώ η διαμόρφωση του εδάφους είναι ευνοϊκή για την αξιοποίηση της αιολικής ενέργειας. Το αιολικό δυναμικό της Ελλάδας είναι από τα καλύτερα της Ευρώπης. Το συνολικό εκμεταλλεύσιμο αιολικό δυναμικό της χώρας μπορεί να καλύψει ένα μεγάλο μέρος των ηλεκτρικών αναγκών της και ιδιαίτερα αυτές των νησιών.</a:t>
            </a:r>
          </a:p>
        </p:txBody>
      </p:sp>
    </p:spTree>
    <p:extLst>
      <p:ext uri="{BB962C8B-B14F-4D97-AF65-F5344CB8AC3E}">
        <p14:creationId xmlns:p14="http://schemas.microsoft.com/office/powerpoint/2010/main" val="1772145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Εικόνα 9-2 Γεωθερμική ενέργεια"/>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800600" y="2208550"/>
            <a:ext cx="6492875" cy="2304375"/>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κειμένου 3"/>
          <p:cNvSpPr>
            <a:spLocks noGrp="1"/>
          </p:cNvSpPr>
          <p:nvPr>
            <p:ph type="body" sz="half" idx="2"/>
          </p:nvPr>
        </p:nvSpPr>
        <p:spPr>
          <a:xfrm>
            <a:off x="457200" y="428368"/>
            <a:ext cx="3200400" cy="5876836"/>
          </a:xfrm>
        </p:spPr>
        <p:txBody>
          <a:bodyPr/>
          <a:lstStyle/>
          <a:p>
            <a:r>
              <a:rPr lang="el-GR" sz="2000" dirty="0" smtClean="0">
                <a:solidFill>
                  <a:schemeClr val="accent1"/>
                </a:solidFill>
              </a:rPr>
              <a:t>3.Γεωθερμική </a:t>
            </a:r>
            <a:r>
              <a:rPr lang="el-GR" sz="2000" dirty="0">
                <a:solidFill>
                  <a:schemeClr val="accent1"/>
                </a:solidFill>
              </a:rPr>
              <a:t>Ενέργεια</a:t>
            </a:r>
            <a:endParaRPr lang="el-GR" sz="2000" dirty="0" smtClean="0">
              <a:solidFill>
                <a:schemeClr val="accent1"/>
              </a:solidFill>
            </a:endParaRPr>
          </a:p>
          <a:p>
            <a:r>
              <a:rPr lang="el-GR" sz="1800" dirty="0"/>
              <a:t>Τα </a:t>
            </a:r>
            <a:r>
              <a:rPr lang="el-GR" sz="1800" dirty="0"/>
              <a:t>γεωθερμικά ρευστά, εκτός από τις θεραπευτικές τους ιδιότητες, μπορούν να αξιοποιηθούν και για ενεργειακούς σκοπούς. Η γεωθερμική ενέργεια είναι μια ήπια και σχετικά ανανεώσιμη ενεργειακή πηγή, που με τα σημερινά τεχνολογικά δεδομένα μπορεί να καλύψει σημαντικό ποσοστό από τις ενεργειακές ανάγκες της χώρας</a:t>
            </a:r>
            <a:r>
              <a:rPr lang="el-GR" dirty="0"/>
              <a:t>.</a:t>
            </a:r>
          </a:p>
        </p:txBody>
      </p:sp>
    </p:spTree>
    <p:extLst>
      <p:ext uri="{BB962C8B-B14F-4D97-AF65-F5344CB8AC3E}">
        <p14:creationId xmlns:p14="http://schemas.microsoft.com/office/powerpoint/2010/main" val="2020204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p:cNvSpPr>
            <a:spLocks noGrp="1"/>
          </p:cNvSpPr>
          <p:nvPr>
            <p:ph type="body" sz="half" idx="2"/>
          </p:nvPr>
        </p:nvSpPr>
        <p:spPr>
          <a:xfrm>
            <a:off x="551934" y="788773"/>
            <a:ext cx="2924433" cy="3643184"/>
          </a:xfrm>
        </p:spPr>
        <p:txBody>
          <a:bodyPr>
            <a:normAutofit lnSpcReduction="10000"/>
          </a:bodyPr>
          <a:lstStyle/>
          <a:p>
            <a:r>
              <a:rPr lang="el-GR" sz="2000" b="1" dirty="0">
                <a:solidFill>
                  <a:schemeClr val="accent1"/>
                </a:solidFill>
              </a:rPr>
              <a:t>4</a:t>
            </a:r>
            <a:r>
              <a:rPr lang="el-GR" sz="2000" b="1" dirty="0" smtClean="0">
                <a:solidFill>
                  <a:schemeClr val="accent1"/>
                </a:solidFill>
              </a:rPr>
              <a:t>. Βιομάζα</a:t>
            </a:r>
          </a:p>
          <a:p>
            <a:r>
              <a:rPr lang="el-GR" sz="1800" dirty="0"/>
              <a:t>Είναι </a:t>
            </a:r>
            <a:r>
              <a:rPr lang="el-GR" sz="1800" dirty="0"/>
              <a:t>αποτέλεσμα της φωτοσυνθετικής δραστηριότητας, που μετασχηματίζει την ηλιακή ενέργεια με μια σειρά διεργασιών των φυτικών οργανισμών χερσαίας ή υδρόβιας προέλευσης. Δύο είναι οι μορφές της </a:t>
            </a:r>
            <a:r>
              <a:rPr lang="el-GR" sz="1800" dirty="0"/>
              <a:t>βιομάζας:</a:t>
            </a:r>
          </a:p>
          <a:p>
            <a:r>
              <a:rPr lang="el-GR" sz="1800" dirty="0"/>
              <a:t>Φυτική βιομάζα</a:t>
            </a:r>
          </a:p>
          <a:p>
            <a:r>
              <a:rPr lang="el-GR" sz="1800" dirty="0"/>
              <a:t>Ζωική βιομάζα</a:t>
            </a:r>
            <a:endParaRPr lang="el-GR" sz="1800" dirty="0"/>
          </a:p>
          <a:p>
            <a:endParaRPr lang="el-GR" dirty="0" smtClean="0"/>
          </a:p>
          <a:p>
            <a:endParaRPr lang="el-GR" dirty="0" smtClean="0"/>
          </a:p>
          <a:p>
            <a:endParaRPr lang="el-GR" dirty="0"/>
          </a:p>
          <a:p>
            <a:endParaRPr lang="el-GR" dirty="0"/>
          </a:p>
        </p:txBody>
      </p:sp>
      <p:pic>
        <p:nvPicPr>
          <p:cNvPr id="9" name="Εικόνα 8"/>
          <p:cNvPicPr>
            <a:picLocks noChangeAspect="1"/>
          </p:cNvPicPr>
          <p:nvPr/>
        </p:nvPicPr>
        <p:blipFill>
          <a:blip r:embed="rId2"/>
          <a:stretch>
            <a:fillRect/>
          </a:stretch>
        </p:blipFill>
        <p:spPr>
          <a:xfrm>
            <a:off x="6136803" y="1321014"/>
            <a:ext cx="4333875" cy="2578701"/>
          </a:xfrm>
          <a:prstGeom prst="rect">
            <a:avLst/>
          </a:prstGeom>
        </p:spPr>
      </p:pic>
    </p:spTree>
    <p:extLst>
      <p:ext uri="{BB962C8B-B14F-4D97-AF65-F5344CB8AC3E}">
        <p14:creationId xmlns:p14="http://schemas.microsoft.com/office/powerpoint/2010/main" val="3425225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Εικόνα 9-3 Υδατοπτώσεις"/>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878432" y="731838"/>
            <a:ext cx="4337210" cy="5257800"/>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κειμένου 3"/>
          <p:cNvSpPr>
            <a:spLocks noGrp="1"/>
          </p:cNvSpPr>
          <p:nvPr>
            <p:ph type="body" sz="half" idx="2"/>
          </p:nvPr>
        </p:nvSpPr>
        <p:spPr>
          <a:xfrm>
            <a:off x="457200" y="560174"/>
            <a:ext cx="3200400" cy="2743200"/>
          </a:xfrm>
        </p:spPr>
        <p:txBody>
          <a:bodyPr/>
          <a:lstStyle/>
          <a:p>
            <a:r>
              <a:rPr lang="el-GR" sz="2000" dirty="0" smtClean="0">
                <a:solidFill>
                  <a:schemeClr val="accent1"/>
                </a:solidFill>
              </a:rPr>
              <a:t>5.Υδροηλεκτρική </a:t>
            </a:r>
            <a:r>
              <a:rPr lang="el-GR" sz="2000" dirty="0">
                <a:solidFill>
                  <a:schemeClr val="accent1"/>
                </a:solidFill>
              </a:rPr>
              <a:t>Ενέργεια</a:t>
            </a:r>
            <a:endParaRPr lang="el-GR" sz="2000" dirty="0" smtClean="0">
              <a:solidFill>
                <a:schemeClr val="accent1"/>
              </a:solidFill>
            </a:endParaRPr>
          </a:p>
          <a:p>
            <a:endParaRPr lang="el-GR" dirty="0"/>
          </a:p>
          <a:p>
            <a:r>
              <a:rPr lang="el-GR" sz="1800" dirty="0"/>
              <a:t>Αξιοποιεί </a:t>
            </a:r>
            <a:r>
              <a:rPr lang="el-GR" sz="1800" dirty="0"/>
              <a:t>τις υδατοπτώσεις με στόχο την παραγωγή ηλεκτρικής ενέργειας ή και το μετασχηματισμό της σε </a:t>
            </a:r>
            <a:r>
              <a:rPr lang="el-GR" sz="1800" dirty="0"/>
              <a:t>μηχανική </a:t>
            </a:r>
            <a:r>
              <a:rPr lang="el-GR" sz="1800" dirty="0"/>
              <a:t>ενέργεια</a:t>
            </a:r>
            <a:r>
              <a:rPr lang="el-GR" dirty="0"/>
              <a:t>. </a:t>
            </a:r>
          </a:p>
        </p:txBody>
      </p:sp>
    </p:spTree>
    <p:extLst>
      <p:ext uri="{BB962C8B-B14F-4D97-AF65-F5344CB8AC3E}">
        <p14:creationId xmlns:p14="http://schemas.microsoft.com/office/powerpoint/2010/main" val="744560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387178" y="284887"/>
            <a:ext cx="10626811" cy="4247317"/>
          </a:xfrm>
          <a:prstGeom prst="rect">
            <a:avLst/>
          </a:prstGeom>
          <a:solidFill>
            <a:schemeClr val="bg1">
              <a:lumMod val="95000"/>
            </a:schemeClr>
          </a:solidFill>
        </p:spPr>
        <p:txBody>
          <a:bodyPr wrap="square">
            <a:spAutoFit/>
          </a:bodyPr>
          <a:lstStyle/>
          <a:p>
            <a:pPr algn="just"/>
            <a:endParaRPr lang="el-GR" b="1" i="0" dirty="0" smtClean="0">
              <a:solidFill>
                <a:srgbClr val="000000"/>
              </a:solidFill>
              <a:effectLst/>
              <a:latin typeface="Times New Roman" panose="02020603050405020304" pitchFamily="18" charset="0"/>
            </a:endParaRPr>
          </a:p>
          <a:p>
            <a:pPr algn="just"/>
            <a:endParaRPr lang="el-GR" b="1" i="0" dirty="0" smtClean="0">
              <a:solidFill>
                <a:srgbClr val="000000"/>
              </a:solidFill>
              <a:effectLst/>
              <a:latin typeface="Times New Roman" panose="02020603050405020304" pitchFamily="18" charset="0"/>
            </a:endParaRPr>
          </a:p>
          <a:p>
            <a:pPr algn="just"/>
            <a:r>
              <a:rPr lang="el-GR" b="1" i="0" dirty="0" smtClean="0">
                <a:solidFill>
                  <a:srgbClr val="000000"/>
                </a:solidFill>
                <a:effectLst/>
                <a:latin typeface="Times New Roman" panose="02020603050405020304" pitchFamily="18" charset="0"/>
              </a:rPr>
              <a:t>Τα </a:t>
            </a:r>
            <a:r>
              <a:rPr lang="el-GR" b="1" i="0" dirty="0" smtClean="0">
                <a:solidFill>
                  <a:srgbClr val="000000"/>
                </a:solidFill>
                <a:effectLst/>
                <a:latin typeface="Times New Roman" panose="02020603050405020304" pitchFamily="18" charset="0"/>
              </a:rPr>
              <a:t>κύρια πλεονεκτήματα των ανανεώσιμων πηγών ενέργειας είναι τα εξής</a:t>
            </a:r>
            <a:r>
              <a:rPr lang="el-GR" b="1" i="0" dirty="0" smtClean="0">
                <a:solidFill>
                  <a:srgbClr val="000000"/>
                </a:solidFill>
                <a:effectLst/>
                <a:latin typeface="Times New Roman" panose="02020603050405020304" pitchFamily="18" charset="0"/>
              </a:rPr>
              <a:t>:</a:t>
            </a:r>
          </a:p>
          <a:p>
            <a:pPr algn="just"/>
            <a:endParaRPr lang="el-GR" b="1" dirty="0">
              <a:solidFill>
                <a:srgbClr val="000000"/>
              </a:solidFill>
              <a:latin typeface="Times New Roman" panose="02020603050405020304" pitchFamily="18" charset="0"/>
            </a:endParaRPr>
          </a:p>
          <a:p>
            <a:pPr algn="just"/>
            <a:endParaRPr lang="el-GR" b="1" i="0" dirty="0" smtClean="0">
              <a:solidFill>
                <a:srgbClr val="000000"/>
              </a:solidFill>
              <a:effectLst/>
              <a:latin typeface="Times New Roman" panose="02020603050405020304" pitchFamily="18" charset="0"/>
            </a:endParaRPr>
          </a:p>
          <a:p>
            <a:pPr algn="just"/>
            <a:r>
              <a:rPr lang="el-GR" b="0" i="0" dirty="0" smtClean="0">
                <a:solidFill>
                  <a:srgbClr val="000000"/>
                </a:solidFill>
                <a:effectLst/>
                <a:latin typeface="Times New Roman" panose="02020603050405020304" pitchFamily="18" charset="0"/>
              </a:rPr>
              <a:t> Είναι πηγές ενέργειας πρακτικά ανεξάντλητες και συμβάλλουν στη μείωση της εξάρτησης από τους συμβατικούς ενεργειακούς πόρους που εξαντλούνται</a:t>
            </a:r>
            <a:r>
              <a:rPr lang="el-GR" b="0" i="0" dirty="0" smtClean="0">
                <a:solidFill>
                  <a:srgbClr val="000000"/>
                </a:solidFill>
                <a:effectLst/>
                <a:latin typeface="Times New Roman" panose="02020603050405020304" pitchFamily="18" charset="0"/>
              </a:rPr>
              <a:t>.</a:t>
            </a:r>
          </a:p>
          <a:p>
            <a:pPr algn="just"/>
            <a:endParaRPr lang="el-GR" b="0" i="0" dirty="0" smtClean="0">
              <a:solidFill>
                <a:srgbClr val="000000"/>
              </a:solidFill>
              <a:effectLst/>
              <a:latin typeface="Times New Roman" panose="02020603050405020304" pitchFamily="18" charset="0"/>
            </a:endParaRPr>
          </a:p>
          <a:p>
            <a:pPr algn="just"/>
            <a:r>
              <a:rPr lang="el-GR" dirty="0"/>
              <a:t> Είναι εγχώριες πηγές ενέργειας και συνεισφέρουν στην </a:t>
            </a:r>
            <a:r>
              <a:rPr lang="el-GR" dirty="0" smtClean="0"/>
              <a:t>ενίσχυση </a:t>
            </a:r>
            <a:r>
              <a:rPr lang="el-GR" dirty="0"/>
              <a:t>της ενεργειακής ανεξαρτητοποίησης και της ασφάλειας του ενεργειακού εφοδιασμού σε εθνικό επίπεδο</a:t>
            </a:r>
            <a:r>
              <a:rPr lang="el-GR" dirty="0" smtClean="0"/>
              <a:t>.</a:t>
            </a:r>
          </a:p>
          <a:p>
            <a:pPr algn="just"/>
            <a:endParaRPr lang="el-GR" dirty="0"/>
          </a:p>
          <a:p>
            <a:pPr algn="just"/>
            <a:r>
              <a:rPr lang="el-GR" dirty="0"/>
              <a:t> Οδηγούν στην αποκέντρωση του ενεργειακού συστήματος, αφού είναι γεωγραφικά διάσπαρτες. Δίνουν έτσι τη δυνατότητα κάλυψης των ενεργειακών αναγκών σε τοπικό και περιφερειακό επίπεδο</a:t>
            </a:r>
            <a:r>
              <a:rPr lang="el-GR" dirty="0" smtClean="0"/>
              <a:t>.</a:t>
            </a:r>
          </a:p>
          <a:p>
            <a:pPr algn="just"/>
            <a:endParaRPr lang="el-GR" dirty="0"/>
          </a:p>
          <a:p>
            <a:pPr algn="just"/>
            <a:r>
              <a:rPr lang="el-GR" dirty="0"/>
              <a:t> Είναι φιλικές προς το περιβάλλον και τον άνθρωπο και η αξιοποίηση τους είναι γενικά αποδεκτή από το κοινό.</a:t>
            </a:r>
            <a:endParaRPr lang="el-GR"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987229731"/>
      </p:ext>
    </p:extLst>
  </p:cSld>
  <p:clrMapOvr>
    <a:masterClrMapping/>
  </p:clrMapOvr>
  <p:timing>
    <p:tnLst>
      <p:par>
        <p:cTn id="1" dur="indefinite" restart="never" nodeType="tmRoot"/>
      </p:par>
    </p:tnLst>
  </p:timing>
</p:sld>
</file>

<file path=ppt/theme/theme1.xml><?xml version="1.0" encoding="utf-8"?>
<a:theme xmlns:a="http://schemas.openxmlformats.org/drawingml/2006/main" name="Ανασκόπηση">
  <a:themeElements>
    <a:clrScheme name="Ανασκόπηση">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34</TotalTime>
  <Words>265</Words>
  <Application>Microsoft Office PowerPoint</Application>
  <PresentationFormat>Ευρεία οθόνη</PresentationFormat>
  <Paragraphs>29</Paragraphs>
  <Slides>7</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7</vt:i4>
      </vt:variant>
    </vt:vector>
  </HeadingPairs>
  <TitlesOfParts>
    <vt:vector size="12" baseType="lpstr">
      <vt:lpstr>Arial</vt:lpstr>
      <vt:lpstr>Calibri</vt:lpstr>
      <vt:lpstr>Calibri Light</vt:lpstr>
      <vt:lpstr>Times New Roman</vt:lpstr>
      <vt:lpstr>Ανασκόπηση</vt:lpstr>
      <vt:lpstr>Ανανεώσιμες πηγές ενέργειας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Ανανεώσιμες πηγές ενέργεια</dc:title>
  <dc:creator>Λογαριασμός Microsoft</dc:creator>
  <cp:lastModifiedBy>Λογαριασμός Microsoft</cp:lastModifiedBy>
  <cp:revision>6</cp:revision>
  <dcterms:created xsi:type="dcterms:W3CDTF">2024-05-16T11:30:02Z</dcterms:created>
  <dcterms:modified xsi:type="dcterms:W3CDTF">2025-05-06T16:34:50Z</dcterms:modified>
</cp:coreProperties>
</file>